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gJbGo+FMhfemrEzYrpzLoNN87r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3" autoAdjust="0"/>
    <p:restoredTop sz="94714"/>
  </p:normalViewPr>
  <p:slideViewPr>
    <p:cSldViewPr snapToGrid="0" snapToObjects="1">
      <p:cViewPr varScale="1">
        <p:scale>
          <a:sx n="96" d="100"/>
          <a:sy n="96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2" Type="http://customschemas.google.com/relationships/presentationmetadata" Target="meta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43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>
            <a:spLocks noGrp="1"/>
          </p:cNvSpPr>
          <p:nvPr>
            <p:ph type="ctrTitle"/>
          </p:nvPr>
        </p:nvSpPr>
        <p:spPr>
          <a:xfrm>
            <a:off x="725714" y="841772"/>
            <a:ext cx="7772400" cy="2509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 Black"/>
              <a:buNone/>
              <a:defRPr sz="3600" b="1" i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1143000" y="35651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27" name="Google Shape;2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" y="1"/>
            <a:ext cx="234696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988384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Char char="•"/>
              <a:defRPr sz="16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0" y="4749165"/>
            <a:ext cx="9144000" cy="394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152395" y="4763159"/>
            <a:ext cx="4517081" cy="45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-10315" y="0"/>
            <a:ext cx="23675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8"/>
          <p:cNvSpPr txBox="1">
            <a:spLocks noGrp="1"/>
          </p:cNvSpPr>
          <p:nvPr>
            <p:ph type="title"/>
          </p:nvPr>
        </p:nvSpPr>
        <p:spPr>
          <a:xfrm>
            <a:off x="1618344" y="0"/>
            <a:ext cx="6897006" cy="106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855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070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2696365" y="4767263"/>
            <a:ext cx="451153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145143" y="4767263"/>
            <a:ext cx="48173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9131" y="-14513"/>
            <a:ext cx="1789607" cy="813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9" name="Google Shape;19;p8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508093" y="4442028"/>
            <a:ext cx="523665" cy="44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8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105017" y="4763159"/>
            <a:ext cx="1539796" cy="30849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>
            <a:spLocks noGrp="1"/>
          </p:cNvSpPr>
          <p:nvPr>
            <p:ph type="ctrTitle"/>
          </p:nvPr>
        </p:nvSpPr>
        <p:spPr>
          <a:xfrm>
            <a:off x="685800" y="1076825"/>
            <a:ext cx="7772400" cy="2232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Garamond"/>
              <a:buNone/>
            </a:pPr>
            <a:r>
              <a:rPr lang="en-US" sz="4800" dirty="0"/>
              <a:t>Optimizing Group Project Success</a:t>
            </a:r>
            <a:endParaRPr sz="4800" dirty="0"/>
          </a:p>
        </p:txBody>
      </p:sp>
      <p:pic>
        <p:nvPicPr>
          <p:cNvPr id="63" name="Google Shape;63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8498" y="1741190"/>
            <a:ext cx="745003" cy="6318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927F04-B47B-41F1-B51C-A21590375650}"/>
              </a:ext>
            </a:extLst>
          </p:cNvPr>
          <p:cNvSpPr txBox="1"/>
          <p:nvPr/>
        </p:nvSpPr>
        <p:spPr>
          <a:xfrm>
            <a:off x="2124635" y="3563471"/>
            <a:ext cx="5143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Gordon W. Wall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Designed for Professor Wu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9BD2C2-0ADF-466C-8A66-79C309ABF5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4"/>
    </mc:Choice>
    <mc:Fallback>
      <p:transition spd="slow" advTm="7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5652597" cy="620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>
                <a:latin typeface="+mn-lt"/>
                <a:ea typeface="Garamond"/>
                <a:cs typeface="Garamond"/>
                <a:sym typeface="Garamond"/>
              </a:rPr>
              <a:t>Problem</a:t>
            </a:r>
            <a:endParaRPr dirty="0">
              <a:latin typeface="+mn-lt"/>
              <a:ea typeface="Garamond"/>
              <a:cs typeface="Garamond"/>
              <a:sym typeface="Garamond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body" idx="1"/>
          </p:nvPr>
        </p:nvSpPr>
        <p:spPr>
          <a:xfrm>
            <a:off x="2246994" y="882207"/>
            <a:ext cx="5362345" cy="313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What factors affect group success?</a:t>
            </a:r>
            <a:endParaRPr sz="2000" dirty="0">
              <a:solidFill>
                <a:schemeClr val="accent1">
                  <a:lumMod val="50000"/>
                </a:schemeClr>
              </a:solidFill>
              <a:latin typeface="+mn-lt"/>
              <a:ea typeface="Garamond"/>
              <a:cs typeface="Garamond"/>
              <a:sym typeface="Garamond"/>
            </a:endParaRPr>
          </a:p>
          <a:p>
            <a:pPr marL="51435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Char char="▪"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How do they combine to define success?</a:t>
            </a:r>
          </a:p>
          <a:p>
            <a:pPr marL="171450" lvl="0" indent="-171450"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How would data be collected?</a:t>
            </a:r>
          </a:p>
          <a:p>
            <a:pPr marL="171450" lvl="0" indent="-171450"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What are DVs?</a:t>
            </a:r>
          </a:p>
          <a:p>
            <a:pPr marL="171450" lvl="0" indent="-171450"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What is OBJFN?</a:t>
            </a:r>
          </a:p>
          <a:p>
            <a:pPr marL="171450" lvl="0" indent="-171450">
              <a:buSzPts val="2000"/>
              <a:buFont typeface="Noto Sans Symbols"/>
              <a:buChar char="▪"/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What are Constraints?</a:t>
            </a:r>
            <a:endParaRPr sz="2000" dirty="0">
              <a:latin typeface="+mn-lt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  <a:p>
            <a:pPr marL="171450" lvl="0" indent="-44450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Noto Sans Symbols"/>
              <a:buNone/>
            </a:pPr>
            <a:endParaRPr sz="20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37E6304-68C6-4533-BF14-2B8D98ECB9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286"/>
    </mc:Choice>
    <mc:Fallback>
      <p:transition spd="slow" advTm="414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2246994" y="108066"/>
            <a:ext cx="6897006" cy="88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Garamond"/>
              <a:buNone/>
            </a:pPr>
            <a:r>
              <a:rPr lang="en-US" dirty="0">
                <a:latin typeface="+mn-lt"/>
                <a:ea typeface="Garamond"/>
                <a:cs typeface="Garamond"/>
                <a:sym typeface="Garamond"/>
              </a:rPr>
              <a:t>Formulation</a:t>
            </a:r>
            <a:endParaRPr dirty="0">
              <a:latin typeface="+mn-lt"/>
              <a:ea typeface="Garamond"/>
              <a:cs typeface="Garamond"/>
              <a:sym typeface="Garamo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AC9B55-187F-4B6A-91AF-8045C5AC8BA2}"/>
              </a:ext>
            </a:extLst>
          </p:cNvPr>
          <p:cNvSpPr txBox="1"/>
          <p:nvPr/>
        </p:nvSpPr>
        <p:spPr>
          <a:xfrm>
            <a:off x="2246994" y="1000502"/>
            <a:ext cx="64604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</a:rPr>
              <a:t>tabuSearch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; why?</a:t>
            </a:r>
          </a:p>
          <a:p>
            <a:endParaRPr lang="en-US" sz="2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Parameters?</a:t>
            </a:r>
          </a:p>
          <a:p>
            <a:endParaRPr lang="en-US" sz="20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</a:rPr>
              <a:t>How will the model behave?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A68C0FB-7E36-4AF7-B2F2-2237AC07A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392"/>
    </mc:Choice>
    <mc:Fallback>
      <p:transition spd="slow" advTm="185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618344" y="240632"/>
            <a:ext cx="6897006" cy="70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070"/>
              <a:buFont typeface="Arial"/>
              <a:buNone/>
            </a:pPr>
            <a:r>
              <a:rPr lang="en-US" sz="2070" dirty="0"/>
              <a:t>Conclusion</a:t>
            </a:r>
            <a:endParaRPr sz="2070" dirty="0"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823719" y="1061644"/>
            <a:ext cx="5496562" cy="3202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900"/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Implementation</a:t>
            </a: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900"/>
              <a:buNone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+mn-lt"/>
              <a:ea typeface="Garamond"/>
              <a:cs typeface="Garamond"/>
              <a:sym typeface="Garamon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1900"/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Ideal Solution</a:t>
            </a:r>
          </a:p>
          <a:p>
            <a:pPr marL="342900" indent="-342900">
              <a:buSzPts val="1900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+mn-lt"/>
                <a:ea typeface="Garamond"/>
                <a:cs typeface="Garamond"/>
                <a:sym typeface="Garamond"/>
              </a:rPr>
              <a:t>What if it’s not optimal?</a:t>
            </a:r>
            <a:endParaRPr dirty="0">
              <a:solidFill>
                <a:schemeClr val="accent1">
                  <a:lumMod val="50000"/>
                </a:schemeClr>
              </a:solidFill>
              <a:latin typeface="+mn-lt"/>
              <a:ea typeface="Garamond"/>
              <a:cs typeface="Garamond"/>
              <a:sym typeface="Garamond"/>
            </a:endParaRPr>
          </a:p>
          <a:p>
            <a:pPr marL="171450" lvl="0" indent="-381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2060"/>
              </a:buClr>
              <a:buSzPts val="2100"/>
              <a:buFont typeface="Noto Sans Symbols"/>
              <a:buNone/>
            </a:pPr>
            <a:endParaRPr sz="2100" b="0" dirty="0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868BDF5-37A1-4589-B1D1-043CED55E35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830"/>
    </mc:Choice>
    <mc:Fallback>
      <p:transition spd="slow" advTm="225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68</Words>
  <Application>Microsoft Office PowerPoint</Application>
  <PresentationFormat>On-screen Show (16:9)</PresentationFormat>
  <Paragraphs>28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Black</vt:lpstr>
      <vt:lpstr>Calibri</vt:lpstr>
      <vt:lpstr>Garamond</vt:lpstr>
      <vt:lpstr>Noto Sans Symbols</vt:lpstr>
      <vt:lpstr>Office Theme</vt:lpstr>
      <vt:lpstr>Optimizing Group Project Success</vt:lpstr>
      <vt:lpstr>Problem</vt:lpstr>
      <vt:lpstr>Formulation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Clustering</dc:title>
  <dc:creator>Microsoft Office User</dc:creator>
  <cp:lastModifiedBy>Gordon Wall</cp:lastModifiedBy>
  <cp:revision>10</cp:revision>
  <dcterms:created xsi:type="dcterms:W3CDTF">2016-02-11T18:06:46Z</dcterms:created>
  <dcterms:modified xsi:type="dcterms:W3CDTF">2019-12-12T03:39:06Z</dcterms:modified>
</cp:coreProperties>
</file>